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80" r:id="rId2"/>
    <p:sldId id="257" r:id="rId3"/>
    <p:sldId id="259" r:id="rId4"/>
    <p:sldId id="281" r:id="rId5"/>
    <p:sldId id="275" r:id="rId6"/>
    <p:sldId id="270" r:id="rId7"/>
    <p:sldId id="277" r:id="rId8"/>
    <p:sldId id="278" r:id="rId9"/>
    <p:sldId id="262" r:id="rId10"/>
    <p:sldId id="266" r:id="rId11"/>
    <p:sldId id="282" r:id="rId1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660"/>
  </p:normalViewPr>
  <p:slideViewPr>
    <p:cSldViewPr>
      <p:cViewPr varScale="1">
        <p:scale>
          <a:sx n="68" d="100"/>
          <a:sy n="68" d="100"/>
        </p:scale>
        <p:origin x="1452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r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25" name="Sous-titr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/>
              <a:t>Modifiez le style des sous-titres du masque</a:t>
            </a:r>
            <a:endParaRPr kumimoji="0" lang="en-US"/>
          </a:p>
        </p:txBody>
      </p:sp>
      <p:sp>
        <p:nvSpPr>
          <p:cNvPr id="31" name="Espace réservé de la date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4CA690B-C180-4F1A-864F-25AC1FB11E2C}" type="datetimeFigureOut">
              <a:rPr lang="fr-FR" smtClean="0"/>
              <a:t>21/12/2022</a:t>
            </a:fld>
            <a:endParaRPr lang="fr-FR"/>
          </a:p>
        </p:txBody>
      </p:sp>
      <p:sp>
        <p:nvSpPr>
          <p:cNvPr id="18" name="Espace réservé du pied de page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D196A38-8C81-470A-9352-1601892ED74D}" type="slidenum">
              <a:rPr lang="fr-FR" smtClean="0"/>
              <a:t>‹#›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A690B-C180-4F1A-864F-25AC1FB11E2C}" type="datetimeFigureOut">
              <a:rPr lang="fr-FR" smtClean="0"/>
              <a:t>21/12/2022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96A38-8C81-470A-9352-1601892ED74D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94CA690B-C180-4F1A-864F-25AC1FB11E2C}" type="datetimeFigureOut">
              <a:rPr lang="fr-FR" smtClean="0"/>
              <a:t>21/12/2022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D196A38-8C81-470A-9352-1601892ED74D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A690B-C180-4F1A-864F-25AC1FB11E2C}" type="datetimeFigureOut">
              <a:rPr lang="fr-FR" smtClean="0"/>
              <a:t>21/12/2022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96A38-8C81-470A-9352-1601892ED74D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4CA690B-C180-4F1A-864F-25AC1FB11E2C}" type="datetimeFigureOut">
              <a:rPr lang="fr-FR" smtClean="0"/>
              <a:t>21/12/2022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5D196A38-8C81-470A-9352-1601892ED74D}" type="slidenum">
              <a:rPr lang="fr-FR" smtClean="0"/>
              <a:t>‹#›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A690B-C180-4F1A-864F-25AC1FB11E2C}" type="datetimeFigureOut">
              <a:rPr lang="fr-FR" smtClean="0"/>
              <a:t>21/12/2022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96A38-8C81-470A-9352-1601892ED74D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/>
              <a:t>Modifiez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A690B-C180-4F1A-864F-25AC1FB11E2C}" type="datetimeFigureOut">
              <a:rPr lang="fr-FR" smtClean="0"/>
              <a:t>21/12/2022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96A38-8C81-470A-9352-1601892ED74D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A690B-C180-4F1A-864F-25AC1FB11E2C}" type="datetimeFigureOut">
              <a:rPr lang="fr-FR" smtClean="0"/>
              <a:t>21/12/2022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96A38-8C81-470A-9352-1601892ED74D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4CA690B-C180-4F1A-864F-25AC1FB11E2C}" type="datetimeFigureOut">
              <a:rPr lang="fr-FR" smtClean="0"/>
              <a:t>21/12/2022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96A38-8C81-470A-9352-1601892ED74D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/>
              <a:t>Modifiez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A690B-C180-4F1A-864F-25AC1FB11E2C}" type="datetimeFigureOut">
              <a:rPr lang="fr-FR" smtClean="0"/>
              <a:t>21/12/2022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96A38-8C81-470A-9352-1601892ED74D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fr-FR"/>
              <a:t>Modifiez le style du titre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A690B-C180-4F1A-864F-25AC1FB11E2C}" type="datetimeFigureOut">
              <a:rPr lang="fr-FR" smtClean="0"/>
              <a:t>21/12/2022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96A38-8C81-470A-9352-1601892ED74D}" type="slidenum">
              <a:rPr lang="fr-FR" smtClean="0"/>
              <a:t>‹#›</a:t>
            </a:fld>
            <a:endParaRPr lang="fr-FR"/>
          </a:p>
        </p:txBody>
      </p:sp>
      <p:sp>
        <p:nvSpPr>
          <p:cNvPr id="10" name="Espace réservé pour une image 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/>
              <a:t>Cliquez sur l'icône pour ajouter une image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Espace réservé du titre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fr-FR"/>
              <a:t>Modifiez le style du titre</a:t>
            </a:r>
            <a:endParaRPr kumimoji="0" lang="en-US"/>
          </a:p>
        </p:txBody>
      </p:sp>
      <p:sp>
        <p:nvSpPr>
          <p:cNvPr id="31" name="Espace réservé du texte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/>
              <a:t>Modifiez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27" name="Espace réservé de la date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94CA690B-C180-4F1A-864F-25AC1FB11E2C}" type="datetimeFigureOut">
              <a:rPr lang="fr-FR" smtClean="0"/>
              <a:t>21/12/2022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D196A38-8C81-470A-9352-1601892ED74D}" type="slidenum">
              <a:rPr lang="fr-FR" smtClean="0"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92440" y="2132856"/>
            <a:ext cx="8534400" cy="2060848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LA CONVENTION COLLECTIVE DU  </a:t>
            </a:r>
            <a:br>
              <a:rPr lang="fr-FR" dirty="0">
                <a:solidFill>
                  <a:srgbClr val="FF0000"/>
                </a:solidFill>
              </a:rPr>
            </a:br>
            <a:r>
              <a:rPr lang="fr-FR" dirty="0">
                <a:solidFill>
                  <a:srgbClr val="FF0000"/>
                </a:solidFill>
              </a:rPr>
              <a:t>                 Travail(CCT)</a:t>
            </a:r>
          </a:p>
        </p:txBody>
      </p:sp>
    </p:spTree>
    <p:extLst>
      <p:ext uri="{BB962C8B-B14F-4D97-AF65-F5344CB8AC3E}">
        <p14:creationId xmlns:p14="http://schemas.microsoft.com/office/powerpoint/2010/main" val="269421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609416"/>
            <a:ext cx="9144000" cy="4846320"/>
          </a:xfrm>
        </p:spPr>
        <p:txBody>
          <a:bodyPr>
            <a:normAutofit/>
          </a:bodyPr>
          <a:lstStyle/>
          <a:p>
            <a:r>
              <a:rPr lang="fr-FR" dirty="0"/>
              <a:t>Les parties sont soumises aux obligations de la convention collective de travail :</a:t>
            </a:r>
            <a:br>
              <a:rPr lang="fr-FR" dirty="0"/>
            </a:br>
            <a:r>
              <a:rPr lang="fr-FR" dirty="0"/>
              <a:t>- les organisations syndicales de salariés signataires ou adhérentes ainsi que les personnes qui en sont ou en deviendront membres ;</a:t>
            </a:r>
            <a:br>
              <a:rPr lang="fr-FR" dirty="0"/>
            </a:br>
            <a:r>
              <a:rPr lang="fr-FR" dirty="0"/>
              <a:t>- le ou les employeurs qui l'ont signé personnellement ;</a:t>
            </a:r>
            <a:br>
              <a:rPr lang="fr-FR" dirty="0"/>
            </a:br>
            <a:r>
              <a:rPr lang="fr-FR" dirty="0"/>
              <a:t>- les organisations professionnelles des employeurs signataires ou adhérentes. </a:t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564538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2892936"/>
          </a:xfrm>
        </p:spPr>
        <p:txBody>
          <a:bodyPr>
            <a:normAutofit/>
          </a:bodyPr>
          <a:lstStyle/>
          <a:p>
            <a:r>
              <a:rPr lang="fr-FR" dirty="0"/>
              <a:t>MERCI DE VOTRE ATTENTION</a:t>
            </a:r>
          </a:p>
        </p:txBody>
      </p:sp>
    </p:spTree>
    <p:extLst>
      <p:ext uri="{BB962C8B-B14F-4D97-AF65-F5344CB8AC3E}">
        <p14:creationId xmlns:p14="http://schemas.microsoft.com/office/powerpoint/2010/main" val="1868101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plan: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dirty="0"/>
          </a:p>
          <a:p>
            <a:r>
              <a:rPr lang="fr-FR" dirty="0"/>
              <a:t>Définition  </a:t>
            </a:r>
          </a:p>
          <a:p>
            <a:r>
              <a:rPr lang="fr-FR" dirty="0"/>
              <a:t>Le but de la CCT.</a:t>
            </a:r>
          </a:p>
          <a:p>
            <a:r>
              <a:rPr lang="fr-FR" dirty="0"/>
              <a:t>Durée d'application .</a:t>
            </a:r>
          </a:p>
          <a:p>
            <a:r>
              <a:rPr lang="fr-FR" dirty="0"/>
              <a:t>Champ d’application et entrée en vigueur de la convention collective de travail.</a:t>
            </a:r>
          </a:p>
        </p:txBody>
      </p:sp>
    </p:spTree>
    <p:extLst>
      <p:ext uri="{BB962C8B-B14F-4D97-AF65-F5344CB8AC3E}">
        <p14:creationId xmlns:p14="http://schemas.microsoft.com/office/powerpoint/2010/main" val="2969491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Définition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609416"/>
            <a:ext cx="9144000" cy="5248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   La convention collective du travail est un contrat collectif régissant les relations de travail. Il est conclu entre d'une part, soit un ou plusieurs employeurs contractant à titre personnel, soit les représentants d'une ou de plusieurs organisations professionnelles des employeurs, </a:t>
            </a:r>
            <a:br>
              <a:rPr lang="fr-FR" dirty="0"/>
            </a:br>
            <a:r>
              <a:rPr lang="fr-FR" dirty="0"/>
              <a:t>et, d'autre part, les représentants d'une ou plusieurs organisations  syndicales des salariés </a:t>
            </a:r>
            <a:r>
              <a:rPr lang="fr-FR"/>
              <a:t>les plus représentatives </a:t>
            </a:r>
            <a:r>
              <a:rPr lang="fr-FR" dirty="0"/>
              <a:t>.</a:t>
            </a:r>
            <a:br>
              <a:rPr lang="fr-FR" dirty="0"/>
            </a:b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01008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but de la CCT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  <a:p>
            <a:pPr marL="0" indent="0">
              <a:buNone/>
            </a:pPr>
            <a:r>
              <a:rPr lang="fr-FR" dirty="0"/>
              <a:t>  La convention collective est l’aboutissement</a:t>
            </a:r>
          </a:p>
          <a:p>
            <a:pPr marL="0" indent="0">
              <a:buNone/>
            </a:pPr>
            <a:r>
              <a:rPr lang="fr-FR" dirty="0"/>
              <a:t>d’une négociation entre employeurs et syndicats représentatifs dans le but notamment de :</a:t>
            </a:r>
          </a:p>
          <a:p>
            <a:pPr marL="0" indent="0">
              <a:buNone/>
            </a:pPr>
            <a:r>
              <a:rPr lang="fr-FR" dirty="0"/>
              <a:t>   Réguler les relations entre les  employeurs et les salariés;</a:t>
            </a:r>
          </a:p>
          <a:p>
            <a:pPr marL="0" indent="0">
              <a:buNone/>
            </a:pPr>
            <a:r>
              <a:rPr lang="fr-FR"/>
              <a:t>   Déterminer </a:t>
            </a:r>
            <a:r>
              <a:rPr lang="fr-FR" dirty="0"/>
              <a:t>ou améliorer les conditions de travail et de l’emploi</a:t>
            </a:r>
          </a:p>
        </p:txBody>
      </p:sp>
    </p:spTree>
    <p:extLst>
      <p:ext uri="{BB962C8B-B14F-4D97-AF65-F5344CB8AC3E}">
        <p14:creationId xmlns:p14="http://schemas.microsoft.com/office/powerpoint/2010/main" val="2081896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Durée d'application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         La convention collective de travail peut être conclue pour une durée déterminée, pour une durée indéterminée ou pour la durée de la réalisation d'un projet.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90430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    </a:t>
            </a:r>
          </a:p>
        </p:txBody>
      </p:sp>
      <p:sp>
        <p:nvSpPr>
          <p:cNvPr id="4" name="Rectangle 3"/>
          <p:cNvSpPr/>
          <p:nvPr/>
        </p:nvSpPr>
        <p:spPr>
          <a:xfrm>
            <a:off x="3108203" y="2276872"/>
            <a:ext cx="2592288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Type de CCT</a:t>
            </a:r>
          </a:p>
        </p:txBody>
      </p:sp>
      <p:cxnSp>
        <p:nvCxnSpPr>
          <p:cNvPr id="6" name="Connecteur droit avec flèche 5"/>
          <p:cNvCxnSpPr>
            <a:stCxn id="4" idx="2"/>
          </p:cNvCxnSpPr>
          <p:nvPr/>
        </p:nvCxnSpPr>
        <p:spPr>
          <a:xfrm>
            <a:off x="4404347" y="3356992"/>
            <a:ext cx="0" cy="4693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>
            <a:off x="2167211" y="3826367"/>
            <a:ext cx="458432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>
            <a:off x="6755912" y="3826367"/>
            <a:ext cx="0" cy="4610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>
            <a:endCxn id="16" idx="0"/>
          </p:cNvCxnSpPr>
          <p:nvPr/>
        </p:nvCxnSpPr>
        <p:spPr>
          <a:xfrm flipH="1">
            <a:off x="2147913" y="3826367"/>
            <a:ext cx="19298" cy="46672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5700491" y="4293096"/>
            <a:ext cx="2062607" cy="15841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CCT à durée déterminée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187623" y="4293096"/>
            <a:ext cx="1920579" cy="15841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CCT à durée de la réalisation d'un projet(à durée indéterminée).</a:t>
            </a:r>
          </a:p>
        </p:txBody>
      </p:sp>
    </p:spTree>
    <p:extLst>
      <p:ext uri="{BB962C8B-B14F-4D97-AF65-F5344CB8AC3E}">
        <p14:creationId xmlns:p14="http://schemas.microsoft.com/office/powerpoint/2010/main" val="4126808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fr-FR" dirty="0"/>
          </a:p>
          <a:p>
            <a:r>
              <a:rPr lang="fr-FR" dirty="0"/>
              <a:t>CCT à une durée déterminée.</a:t>
            </a:r>
          </a:p>
          <a:p>
            <a:r>
              <a:rPr lang="fr-FR" dirty="0"/>
              <a:t>        Lorsque la convention collective de travail est conclue pour une durée déterminée, cette durée ne peut être supérieure à trois années.</a:t>
            </a:r>
          </a:p>
          <a:p>
            <a:r>
              <a:rPr lang="fr-FR" dirty="0"/>
              <a:t>        La convention collective de travail à durée déterminée qui arrive à expiration continue à produire ses effets telle une convention à durée indéterminée.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2" name="Flèche droite 1"/>
          <p:cNvSpPr/>
          <p:nvPr/>
        </p:nvSpPr>
        <p:spPr>
          <a:xfrm>
            <a:off x="0" y="908720"/>
            <a:ext cx="945575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Flèche droite 4"/>
          <p:cNvSpPr/>
          <p:nvPr/>
        </p:nvSpPr>
        <p:spPr>
          <a:xfrm>
            <a:off x="-1" y="2276872"/>
            <a:ext cx="945575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7241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La CCT à durée de la réalisation d'un projet:</a:t>
            </a:r>
          </a:p>
          <a:p>
            <a:pPr marL="0" indent="0">
              <a:buNone/>
            </a:pPr>
            <a:r>
              <a:rPr lang="fr-FR" dirty="0"/>
              <a:t>         La convention collective de travail conclue pour la durée     de réalisation d'un projet demeure valable jusqu'à l'achèvement dudit projet.</a:t>
            </a:r>
          </a:p>
          <a:p>
            <a:pPr marL="0" indent="0">
              <a:buNone/>
            </a:pPr>
            <a:r>
              <a:rPr lang="fr-FR" dirty="0"/>
              <a:t>         Cette durée ne peut être supérieure à trois années.</a:t>
            </a:r>
          </a:p>
          <a:p>
            <a:pPr marL="0" indent="0">
              <a:buNone/>
            </a:pPr>
            <a:r>
              <a:rPr lang="fr-FR" dirty="0"/>
              <a:t>         La convention collective de travail à durée indéterminée peut toujours cesser à n'importe quel moment par la volonté de l'une des parties.</a:t>
            </a:r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</p:txBody>
      </p:sp>
      <p:sp>
        <p:nvSpPr>
          <p:cNvPr id="4" name="Flèche droite 3"/>
          <p:cNvSpPr/>
          <p:nvPr/>
        </p:nvSpPr>
        <p:spPr>
          <a:xfrm>
            <a:off x="0" y="2024844"/>
            <a:ext cx="773832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Flèche droite 4"/>
          <p:cNvSpPr/>
          <p:nvPr/>
        </p:nvSpPr>
        <p:spPr>
          <a:xfrm>
            <a:off x="0" y="3356992"/>
            <a:ext cx="773832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lèche droite 5"/>
          <p:cNvSpPr/>
          <p:nvPr/>
        </p:nvSpPr>
        <p:spPr>
          <a:xfrm>
            <a:off x="-14866" y="3887389"/>
            <a:ext cx="773832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25982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688232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CHAMP D'APPLICATION ET ENTRÉE EN VIGUEUR DE LA CONVENTION COLLECTIVE DE TRAVAIL :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1752" y="2132856"/>
            <a:ext cx="8503920" cy="3966192"/>
          </a:xfrm>
        </p:spPr>
        <p:txBody>
          <a:bodyPr>
            <a:normAutofit/>
          </a:bodyPr>
          <a:lstStyle/>
          <a:p>
            <a:r>
              <a:rPr lang="fr-FR" dirty="0"/>
              <a:t>Les parties doivent stipuler que la convention collective de travail est applicable,  soit dans l'ensemble de l'entreprise, soit dans un ou plusieurs établissements.</a:t>
            </a:r>
            <a:br>
              <a:rPr lang="fr-FR" dirty="0"/>
            </a:br>
            <a:br>
              <a:rPr lang="fr-FR" dirty="0"/>
            </a:b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400959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789</TotalTime>
  <Words>425</Words>
  <Application>Microsoft Office PowerPoint</Application>
  <PresentationFormat>On-screen Show (4:3)</PresentationFormat>
  <Paragraphs>36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Trebuchet MS</vt:lpstr>
      <vt:lpstr>Wingdings</vt:lpstr>
      <vt:lpstr>Wingdings 2</vt:lpstr>
      <vt:lpstr>Opulent</vt:lpstr>
      <vt:lpstr>LA CONVENTION COLLECTIVE DU                    Travail(CCT)</vt:lpstr>
      <vt:lpstr>Le plan:</vt:lpstr>
      <vt:lpstr>Définition</vt:lpstr>
      <vt:lpstr>Le but de la CCT</vt:lpstr>
      <vt:lpstr>Durée d'application</vt:lpstr>
      <vt:lpstr>PowerPoint Presentation</vt:lpstr>
      <vt:lpstr>PowerPoint Presentation</vt:lpstr>
      <vt:lpstr>PowerPoint Presentation</vt:lpstr>
      <vt:lpstr>CHAMP D'APPLICATION ET ENTRÉE EN VIGUEUR DE LA CONVENTION COLLECTIVE DE TRAVAIL :</vt:lpstr>
      <vt:lpstr>PowerPoint Presentation</vt:lpstr>
      <vt:lpstr>MERCI DE VOTRE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CONVENTION COLLECTIVE DU TRAVAIL</dc:title>
  <dc:creator>RIDA</dc:creator>
  <cp:lastModifiedBy>HP EliteBook 8440p</cp:lastModifiedBy>
  <cp:revision>54</cp:revision>
  <dcterms:created xsi:type="dcterms:W3CDTF">2020-12-06T15:26:11Z</dcterms:created>
  <dcterms:modified xsi:type="dcterms:W3CDTF">2022-12-21T16:28:59Z</dcterms:modified>
</cp:coreProperties>
</file>